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8" r:id="rId2"/>
    <p:sldId id="349" r:id="rId3"/>
    <p:sldId id="361" r:id="rId4"/>
    <p:sldId id="352" r:id="rId5"/>
    <p:sldId id="357" r:id="rId6"/>
    <p:sldId id="368" r:id="rId7"/>
    <p:sldId id="371" r:id="rId8"/>
    <p:sldId id="372" r:id="rId9"/>
    <p:sldId id="362" r:id="rId10"/>
    <p:sldId id="355" r:id="rId11"/>
    <p:sldId id="356" r:id="rId12"/>
    <p:sldId id="358" r:id="rId13"/>
    <p:sldId id="346" r:id="rId14"/>
    <p:sldId id="347" r:id="rId15"/>
    <p:sldId id="343" r:id="rId16"/>
    <p:sldId id="375" r:id="rId17"/>
    <p:sldId id="370" r:id="rId18"/>
    <p:sldId id="327" r:id="rId19"/>
    <p:sldId id="374" r:id="rId20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DD"/>
    <a:srgbClr val="FFCD2F"/>
    <a:srgbClr val="FFE593"/>
    <a:srgbClr val="FFD653"/>
    <a:srgbClr val="FFCF37"/>
    <a:srgbClr val="FFC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2DE03-95DA-43D7-809E-89175F05542A}" type="datetimeFigureOut">
              <a:rPr lang="en-GB" smtClean="0"/>
              <a:pPr/>
              <a:t>30/01/2013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ECD6-C302-4270-BB65-209A6B90AA9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485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8713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823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378823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96E310-B571-46A0-8A24-BDA3A019D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2703-E1E0-4A06-BB53-55ADA4456229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6E310-B571-46A0-8A24-BDA3A019D83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7" b="77919"/>
          <a:stretch>
            <a:fillRect/>
          </a:stretch>
        </p:blipFill>
        <p:spPr bwMode="auto">
          <a:xfrm>
            <a:off x="4933950" y="1397000"/>
            <a:ext cx="42116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663"/>
            <a:ext cx="4878388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8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9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53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53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0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641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6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55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662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815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 descr="ppt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77" b="77919"/>
          <a:stretch>
            <a:fillRect/>
          </a:stretch>
        </p:blipFill>
        <p:spPr bwMode="auto">
          <a:xfrm>
            <a:off x="3557588" y="6415088"/>
            <a:ext cx="558641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5803900"/>
            <a:ext cx="3529013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Christchurch Borough Council – 2013/14 Budget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  Consultation Meetings </a:t>
            </a:r>
          </a:p>
          <a:p>
            <a:pPr marL="0" indent="0" algn="ctr">
              <a:buNone/>
            </a:pPr>
            <a:r>
              <a:rPr lang="en-GB" dirty="0" smtClean="0"/>
              <a:t>   January 2013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659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Financial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Must set a balanced budget</a:t>
            </a:r>
          </a:p>
          <a:p>
            <a:endParaRPr lang="en-GB" dirty="0" smtClean="0"/>
          </a:p>
          <a:p>
            <a:r>
              <a:rPr lang="en-GB" dirty="0" smtClean="0"/>
              <a:t>Must have an adequate level of reserves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69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Budget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737606"/>
              </p:ext>
            </p:extLst>
          </p:nvPr>
        </p:nvGraphicFramePr>
        <p:xfrm>
          <a:off x="1907703" y="1556792"/>
          <a:ext cx="432048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Christchurch</a:t>
                      </a:r>
                    </a:p>
                    <a:p>
                      <a:r>
                        <a:rPr lang="en-GB" dirty="0" smtClean="0"/>
                        <a:t>         £m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Gross Expenditure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35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Gross Income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</a:t>
                      </a:r>
                      <a:r>
                        <a:rPr lang="en-GB" u="sng" dirty="0" smtClean="0"/>
                        <a:t>(29.5)</a:t>
                      </a:r>
                      <a:endParaRPr lang="en-GB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Net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</a:t>
                      </a:r>
                      <a:r>
                        <a:rPr lang="en-GB" u="sng" dirty="0" smtClean="0"/>
                        <a:t>5.5 </a:t>
                      </a:r>
                      <a:endParaRPr lang="en-GB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Funded by;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Formula</a:t>
                      </a:r>
                      <a:r>
                        <a:rPr lang="en-GB" sz="1600" i="1" baseline="0" dirty="0" smtClean="0"/>
                        <a:t> Grant </a:t>
                      </a:r>
                      <a:r>
                        <a:rPr lang="en-GB" sz="1000" i="1" baseline="0" dirty="0" smtClean="0"/>
                        <a:t>(inc </a:t>
                      </a:r>
                      <a:r>
                        <a:rPr lang="en-GB" sz="1000" i="1" baseline="0" dirty="0" err="1" smtClean="0"/>
                        <a:t>Ctax</a:t>
                      </a:r>
                      <a:r>
                        <a:rPr lang="en-GB" sz="1000" i="1" baseline="0" dirty="0" smtClean="0"/>
                        <a:t> Freeze)</a:t>
                      </a:r>
                      <a:endParaRPr lang="en-GB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          2.2 </a:t>
                      </a:r>
                      <a:endParaRPr lang="en-GB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Council Tax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          3.3</a:t>
                      </a:r>
                      <a:endParaRPr lang="en-GB" sz="16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1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Balancing the 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variables</a:t>
            </a:r>
          </a:p>
          <a:p>
            <a:pPr lvl="1"/>
            <a:r>
              <a:rPr lang="en-GB" sz="2400" dirty="0" smtClean="0"/>
              <a:t>Inflation on expenditure</a:t>
            </a:r>
          </a:p>
          <a:p>
            <a:pPr lvl="1"/>
            <a:r>
              <a:rPr lang="en-GB" sz="2400" dirty="0" smtClean="0"/>
              <a:t>Salaries and pension fund increases</a:t>
            </a:r>
          </a:p>
          <a:p>
            <a:pPr lvl="1"/>
            <a:r>
              <a:rPr lang="en-GB" sz="2400" dirty="0" smtClean="0"/>
              <a:t>Income - sustainability and increases</a:t>
            </a:r>
          </a:p>
          <a:p>
            <a:pPr lvl="1"/>
            <a:r>
              <a:rPr lang="en-GB" sz="2400" dirty="0" smtClean="0"/>
              <a:t>Central Government funding reductions</a:t>
            </a:r>
          </a:p>
          <a:p>
            <a:pPr lvl="1"/>
            <a:r>
              <a:rPr lang="en-GB" sz="2400" dirty="0" smtClean="0"/>
              <a:t>Funding regime changes</a:t>
            </a:r>
          </a:p>
          <a:p>
            <a:pPr lvl="1"/>
            <a:r>
              <a:rPr lang="en-GB" sz="2400" dirty="0" smtClean="0"/>
              <a:t>Council tax increases/freeze grant</a:t>
            </a:r>
          </a:p>
          <a:p>
            <a:pPr lvl="1"/>
            <a:r>
              <a:rPr lang="en-GB" sz="2400" dirty="0" smtClean="0"/>
              <a:t>Contribution to or from reserves</a:t>
            </a:r>
          </a:p>
          <a:p>
            <a:pPr lvl="1"/>
            <a:r>
              <a:rPr lang="en-GB" sz="2400" dirty="0" smtClean="0"/>
              <a:t>Growth</a:t>
            </a:r>
          </a:p>
          <a:p>
            <a:pPr lvl="1"/>
            <a:r>
              <a:rPr lang="en-GB" sz="2400" dirty="0" smtClean="0"/>
              <a:t>Local priorities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6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Reserves </a:t>
            </a:r>
            <a:endParaRPr lang="en-GB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296370"/>
              </p:ext>
            </p:extLst>
          </p:nvPr>
        </p:nvGraphicFramePr>
        <p:xfrm>
          <a:off x="2411760" y="1628800"/>
          <a:ext cx="410445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57"/>
                <a:gridCol w="853709"/>
                <a:gridCol w="820890"/>
              </a:tblGrid>
              <a:tr h="6033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CBC</a:t>
                      </a:r>
                    </a:p>
                    <a:p>
                      <a:r>
                        <a:rPr lang="en-GB" dirty="0" smtClean="0"/>
                        <a:t>£000s</a:t>
                      </a:r>
                    </a:p>
                    <a:p>
                      <a:r>
                        <a:rPr lang="en-GB" dirty="0" smtClean="0"/>
                        <a:t>11/12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CBC</a:t>
                      </a:r>
                    </a:p>
                    <a:p>
                      <a:r>
                        <a:rPr lang="en-GB" dirty="0" smtClean="0"/>
                        <a:t>£000s</a:t>
                      </a:r>
                    </a:p>
                    <a:p>
                      <a:r>
                        <a:rPr lang="en-GB" dirty="0" smtClean="0"/>
                        <a:t>12/13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49552">
                <a:tc>
                  <a:txBody>
                    <a:bodyPr/>
                    <a:lstStyle/>
                    <a:p>
                      <a:r>
                        <a:rPr lang="en-GB" dirty="0" smtClean="0"/>
                        <a:t>Earmarked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2,868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1,592</a:t>
                      </a:r>
                      <a:endParaRPr lang="en-GB" dirty="0"/>
                    </a:p>
                  </a:txBody>
                  <a:tcPr/>
                </a:tc>
              </a:tr>
              <a:tr h="349552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Fund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2,240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1,090</a:t>
                      </a:r>
                      <a:endParaRPr lang="en-GB" dirty="0"/>
                    </a:p>
                  </a:txBody>
                  <a:tcPr/>
                </a:tc>
              </a:tr>
              <a:tr h="349552">
                <a:tc>
                  <a:txBody>
                    <a:bodyPr/>
                    <a:lstStyle/>
                    <a:p>
                      <a:r>
                        <a:rPr lang="en-GB" dirty="0" smtClean="0"/>
                        <a:t>Capital Receipts Fund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1,429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1,789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0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Programme </a:t>
            </a:r>
          </a:p>
          <a:p>
            <a:pPr lvl="1"/>
            <a:r>
              <a:rPr lang="en-GB" dirty="0" smtClean="0"/>
              <a:t>£9.7m 2012/13 - 2017/18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Rationalisation in 13/14 to £8m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5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Being Taken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53198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Fundamental Budget Reviews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Further sharing/partnerships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Council Tax increase strategy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Fees and charges strategy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Further review of contributions to reserves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Accommodation Strategy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Varying LCTS scheme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VFM/Procurement reviews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Increase New Homes Bonus</a:t>
            </a:r>
          </a:p>
        </p:txBody>
      </p:sp>
    </p:spTree>
    <p:extLst>
      <p:ext uri="{BB962C8B-B14F-4D97-AF65-F5344CB8AC3E}">
        <p14:creationId xmlns:p14="http://schemas.microsoft.com/office/powerpoint/2010/main" val="24655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 of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Savings from shared services £650k</a:t>
            </a:r>
          </a:p>
          <a:p>
            <a:r>
              <a:rPr lang="en-GB" dirty="0" smtClean="0"/>
              <a:t>On target to save £1m</a:t>
            </a:r>
          </a:p>
          <a:p>
            <a:r>
              <a:rPr lang="en-GB" dirty="0" smtClean="0"/>
              <a:t>Protecting services </a:t>
            </a:r>
          </a:p>
          <a:p>
            <a:r>
              <a:rPr lang="en-GB" dirty="0" smtClean="0"/>
              <a:t>Solid base to face future funding cuts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Council is saving money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Proactive strategy to manage running costs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Opportunities to invest will be explored</a:t>
            </a:r>
          </a:p>
        </p:txBody>
      </p:sp>
    </p:spTree>
    <p:extLst>
      <p:ext uri="{BB962C8B-B14F-4D97-AF65-F5344CB8AC3E}">
        <p14:creationId xmlns:p14="http://schemas.microsoft.com/office/powerpoint/2010/main" val="12993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5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3585"/>
              </p:ext>
            </p:extLst>
          </p:nvPr>
        </p:nvGraphicFramePr>
        <p:xfrm>
          <a:off x="251520" y="548679"/>
          <a:ext cx="8424940" cy="627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1"/>
                <a:gridCol w="849695"/>
                <a:gridCol w="734481"/>
                <a:gridCol w="864096"/>
                <a:gridCol w="3456387"/>
              </a:tblGrid>
              <a:tr h="304649">
                <a:tc>
                  <a:txBody>
                    <a:bodyPr/>
                    <a:lstStyle/>
                    <a:p>
                      <a:r>
                        <a:rPr lang="en-GB" dirty="0" smtClean="0"/>
                        <a:t>Item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Less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Comments</a:t>
                      </a:r>
                      <a:endParaRPr lang="en-GB" dirty="0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Shared Services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Increase Fees and charges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Outsource services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Rationalise accommodation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Review staff terms and conditions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Local pay discretion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More partnership procurement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Invest to save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Borrow to save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More liberal Planning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Increas</a:t>
                      </a:r>
                      <a:r>
                        <a:rPr lang="en-GB" sz="1600" baseline="0" dirty="0" smtClean="0"/>
                        <a:t>e Council Tax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866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Stop some services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11663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How do we become more efficient 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548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National Context</a:t>
            </a:r>
          </a:p>
          <a:p>
            <a:r>
              <a:rPr lang="en-GB" dirty="0" smtClean="0"/>
              <a:t>Local Impact</a:t>
            </a:r>
          </a:p>
          <a:p>
            <a:r>
              <a:rPr lang="en-GB" dirty="0" smtClean="0"/>
              <a:t>Revenue Budget</a:t>
            </a:r>
          </a:p>
          <a:p>
            <a:r>
              <a:rPr lang="en-GB" dirty="0" smtClean="0"/>
              <a:t>Action Being Taken</a:t>
            </a:r>
          </a:p>
          <a:p>
            <a:r>
              <a:rPr lang="en-GB" dirty="0" smtClean="0"/>
              <a:t>Your Views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2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Public Sector Spending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56792"/>
            <a:ext cx="6572250" cy="425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3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Government Debt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Here’s the problem - £1 trillion this year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8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Pressure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631" y="1909537"/>
            <a:ext cx="5730737" cy="373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0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LG National Picture Headlines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Government formula grant down 10% on 2013/14 (£180k), 12% in 2014/15 (£268k)</a:t>
            </a:r>
          </a:p>
          <a:p>
            <a:endParaRPr lang="en-GB" sz="2800" dirty="0" smtClean="0"/>
          </a:p>
          <a:p>
            <a:r>
              <a:rPr lang="en-GB" sz="3600" dirty="0" smtClean="0"/>
              <a:t>£5 per household less even by the </a:t>
            </a:r>
            <a:r>
              <a:rPr lang="en-GB" sz="3600" dirty="0" err="1" smtClean="0"/>
              <a:t>Gov’t’s</a:t>
            </a:r>
            <a:r>
              <a:rPr lang="en-GB" sz="3600" dirty="0" smtClean="0"/>
              <a:t> figures</a:t>
            </a:r>
            <a:endParaRPr lang="en-GB" sz="2800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288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Major Changes to Funding Regime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Localisation of Council Tax Support - £6m funding loss across Dorset</a:t>
            </a:r>
          </a:p>
          <a:p>
            <a:endParaRPr lang="en-GB" dirty="0" smtClean="0"/>
          </a:p>
          <a:p>
            <a:r>
              <a:rPr lang="en-GB" dirty="0" smtClean="0"/>
              <a:t>Retention of Business Rates – Risk and Reward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Council 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93766"/>
          </a:xfrm>
        </p:spPr>
        <p:txBody>
          <a:bodyPr/>
          <a:lstStyle/>
          <a:p>
            <a:r>
              <a:rPr lang="en-GB" sz="2800" dirty="0" smtClean="0"/>
              <a:t>No increase in last two years 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1% Council Tax freeze grant offered for 13/14 (CBC £33k)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2% cap on 13/14 Council Tax increase (£3.50 pa)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Members considering options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Council Tax Freeze Grant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659774"/>
              </p:ext>
            </p:extLst>
          </p:nvPr>
        </p:nvGraphicFramePr>
        <p:xfrm>
          <a:off x="539552" y="1268760"/>
          <a:ext cx="806489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1080120"/>
                <a:gridCol w="1224136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B/f</a:t>
                      </a:r>
                      <a:r>
                        <a:rPr lang="en-GB" sz="1600" dirty="0" smtClean="0"/>
                        <a:t> Council</a:t>
                      </a:r>
                      <a:r>
                        <a:rPr lang="en-GB" sz="1600" baseline="0" dirty="0" smtClean="0"/>
                        <a:t> Tax Billed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£6.565m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1% freeze grant (2 year)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£0.13m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Freeze</a:t>
                      </a:r>
                      <a:r>
                        <a:rPr lang="en-GB" sz="1600" baseline="0" dirty="0" smtClean="0"/>
                        <a:t> grant loss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(£0.065m)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(£0.065m)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1% </a:t>
                      </a:r>
                      <a:r>
                        <a:rPr lang="en-GB" sz="1600" dirty="0" err="1" smtClean="0"/>
                        <a:t>Ctax</a:t>
                      </a:r>
                      <a:r>
                        <a:rPr lang="en-GB" sz="1600" dirty="0" smtClean="0"/>
                        <a:t> increase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£0.066m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smtClean="0"/>
                        <a:t>Total Income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£6.565m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£6.63m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£6.565m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£6.566m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B/f</a:t>
                      </a:r>
                      <a:r>
                        <a:rPr lang="en-GB" sz="1600" dirty="0" smtClean="0"/>
                        <a:t> Council</a:t>
                      </a:r>
                      <a:r>
                        <a:rPr lang="en-GB" sz="1600" baseline="0" dirty="0" smtClean="0"/>
                        <a:t> Tax Billed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£6.63m</a:t>
                      </a:r>
                      <a:endParaRPr lang="en-GB" sz="1600" dirty="0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£6.70m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1% </a:t>
                      </a:r>
                      <a:r>
                        <a:rPr lang="en-GB" sz="1600" dirty="0" err="1" smtClean="0"/>
                        <a:t>Ctax</a:t>
                      </a:r>
                      <a:r>
                        <a:rPr lang="en-GB" sz="1600" dirty="0" smtClean="0"/>
                        <a:t> increase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£0.066m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£0.066m</a:t>
                      </a:r>
                      <a:endParaRPr lang="en-GB" sz="1600" dirty="0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£0.067m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Total Council Tax Income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£6.565m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£6.63m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£6.70m</a:t>
                      </a:r>
                      <a:endParaRPr lang="en-GB" sz="16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£6.77m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9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tnership -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Partnership - Powerpoint Template</Template>
  <TotalTime>2828</TotalTime>
  <Words>500</Words>
  <Application>Microsoft Office PowerPoint</Application>
  <PresentationFormat>On-screen Show (4:3)</PresentationFormat>
  <Paragraphs>188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Partnership - Powerpoint Template</vt:lpstr>
      <vt:lpstr>  Christchurch Borough Council – 2013/14 Budget</vt:lpstr>
      <vt:lpstr>Agenda</vt:lpstr>
      <vt:lpstr>UK Public Sector Spending</vt:lpstr>
      <vt:lpstr>UK Government Debt</vt:lpstr>
      <vt:lpstr>National Pressure</vt:lpstr>
      <vt:lpstr>LG National Picture Headlines</vt:lpstr>
      <vt:lpstr>Major Changes to Funding Regime</vt:lpstr>
      <vt:lpstr>Council Tax</vt:lpstr>
      <vt:lpstr>Council Tax Freeze Grant</vt:lpstr>
      <vt:lpstr> Financial Objectives</vt:lpstr>
      <vt:lpstr>Revenue Budget</vt:lpstr>
      <vt:lpstr>Balancing the books</vt:lpstr>
      <vt:lpstr>Reserves </vt:lpstr>
      <vt:lpstr>Capital</vt:lpstr>
      <vt:lpstr>Action Being Taken</vt:lpstr>
      <vt:lpstr>Outcome of Actions</vt:lpstr>
      <vt:lpstr>The Message</vt:lpstr>
      <vt:lpstr>PowerPoint Presentation</vt:lpstr>
      <vt:lpstr>PowerPoint Presentation</vt:lpstr>
    </vt:vector>
  </TitlesOfParts>
  <Company>Christchurch and East Dorset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Managers’ Forum</dc:title>
  <dc:creator>Lorraine Cutler CED</dc:creator>
  <cp:lastModifiedBy>Jim Biggin</cp:lastModifiedBy>
  <cp:revision>197</cp:revision>
  <cp:lastPrinted>2013-01-28T09:23:30Z</cp:lastPrinted>
  <dcterms:created xsi:type="dcterms:W3CDTF">2012-04-13T11:37:44Z</dcterms:created>
  <dcterms:modified xsi:type="dcterms:W3CDTF">2013-01-30T09:30:31Z</dcterms:modified>
</cp:coreProperties>
</file>